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DE0CB0A-6C39-4AE8-B721-B547E9C5EAE3}">
          <p14:sldIdLst>
            <p14:sldId id="257"/>
            <p14:sldId id="258"/>
            <p14:sldId id="259"/>
            <p14:sldId id="260"/>
            <p14:sldId id="261"/>
            <p14:sldId id="262"/>
            <p14:sldId id="264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70E46-0198-40D8-8416-2BAFDED8D07A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7D40-DB87-4326-B558-BF96E0D3D1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06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1ECE5-7352-455D-A49D-DA485012650D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5C3BC-2870-4161-827C-82226603DEFF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27CAA-0105-4E10-B492-2E7CFD3F0E50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4FC7FE-113B-44BA-92C6-656B35CB85B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971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009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904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5EF2BF-EC95-40DE-A4CF-335546D8632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6120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EE2272-48F8-4A21-9B6B-311B3E2C3BC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9186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4DB769-2771-4E37-B0C0-A91665BBB4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978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5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12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25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79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22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50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84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75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5271-E1D6-4F1E-A67A-C3D9DECA8713}" type="datetimeFigureOut">
              <a:rPr lang="zh-TW" altLang="en-US" smtClean="0"/>
              <a:t>2013/3/13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3A2A-2BAD-411A-8B66-E7D0C610C7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59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eeexplore.ieee.org/xpl/mostRecentIssue.jsp?punumber=5615426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1032-4B2B-4664-8C23-7D3586149D43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>
            <a:noAutofit/>
          </a:bodyPr>
          <a:lstStyle/>
          <a:p>
            <a:r>
              <a:rPr lang="en-US" altLang="zh-TW" sz="5400" b="1" dirty="0"/>
              <a:t>Fastest Approach to Exact Pattern Matching</a:t>
            </a:r>
            <a:endParaRPr lang="en-US" altLang="zh-TW" sz="5400" b="1" dirty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365625"/>
            <a:ext cx="6400800" cy="1752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altLang="zh-TW" dirty="0" smtClean="0"/>
              <a:t>Date:102/3/13</a:t>
            </a:r>
          </a:p>
          <a:p>
            <a:pPr algn="l"/>
            <a:r>
              <a:rPr lang="en-US" altLang="zh-TW" dirty="0" err="1" smtClean="0"/>
              <a:t>Publisher:</a:t>
            </a:r>
            <a:r>
              <a:rPr lang="en-US" altLang="zh-TW" dirty="0" err="1">
                <a:solidFill>
                  <a:schemeClr val="tx1"/>
                </a:solidFill>
                <a:hlinkClick r:id="rId2"/>
              </a:rPr>
              <a:t>Information</a:t>
            </a:r>
            <a:r>
              <a:rPr lang="en-US" altLang="zh-TW" dirty="0">
                <a:solidFill>
                  <a:schemeClr val="tx1"/>
                </a:solidFill>
                <a:hlinkClick r:id="rId2"/>
              </a:rPr>
              <a:t> and Emerging Technologies (ICIET), 2010 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err="1" smtClean="0"/>
              <a:t>Author:</a:t>
            </a:r>
            <a:r>
              <a:rPr lang="en-US" altLang="zh-TW" dirty="0" err="1"/>
              <a:t>Iftikhar</a:t>
            </a:r>
            <a:r>
              <a:rPr lang="en-US" altLang="zh-TW" dirty="0"/>
              <a:t> </a:t>
            </a:r>
            <a:r>
              <a:rPr lang="en-US" altLang="zh-TW" dirty="0" err="1"/>
              <a:t>Hussain</a:t>
            </a:r>
            <a:r>
              <a:rPr lang="en-US" altLang="zh-TW" dirty="0"/>
              <a:t>, Imran Ali, Muhammad </a:t>
            </a:r>
            <a:r>
              <a:rPr lang="en-US" altLang="zh-TW" dirty="0" err="1"/>
              <a:t>Zubair</a:t>
            </a:r>
            <a:r>
              <a:rPr lang="en-US" altLang="zh-TW" dirty="0"/>
              <a:t> and </a:t>
            </a:r>
            <a:r>
              <a:rPr lang="en-US" altLang="zh-TW" dirty="0" err="1"/>
              <a:t>Nazarat</a:t>
            </a:r>
            <a:r>
              <a:rPr lang="en-US" altLang="zh-TW" dirty="0"/>
              <a:t> </a:t>
            </a:r>
            <a:r>
              <a:rPr lang="en-US" altLang="zh-TW" dirty="0" err="1" smtClean="0"/>
              <a:t>Bibi</a:t>
            </a:r>
            <a:endParaRPr lang="en-US" altLang="zh-TW" dirty="0" smtClean="0"/>
          </a:p>
          <a:p>
            <a:pPr algn="l"/>
            <a:r>
              <a:rPr lang="en-US" altLang="zh-TW" dirty="0" smtClean="0"/>
              <a:t>Presenter : Shi-</a:t>
            </a:r>
            <a:r>
              <a:rPr lang="en-US" altLang="zh-TW" dirty="0" err="1" smtClean="0"/>
              <a:t>qu</a:t>
            </a:r>
            <a:r>
              <a:rPr lang="en-US" altLang="zh-TW" dirty="0" smtClean="0"/>
              <a:t> Yu</a:t>
            </a:r>
          </a:p>
          <a:p>
            <a:endParaRPr lang="en-US" altLang="zh-TW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98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DEC2-00EF-461D-B20E-913B4ECDACE6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latin typeface="Times New Roman" pitchFamily="18" charset="0"/>
              </a:rPr>
              <a:t>Rule 3-1:  Unique Substring Rule</a:t>
            </a:r>
            <a:r>
              <a:rPr lang="en-US" altLang="zh-TW">
                <a:latin typeface="Times New Roman" pitchFamily="18" charset="0"/>
              </a:rPr>
              <a:t>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686800" cy="52562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 dirty="0">
                <a:latin typeface="Times New Roman" pitchFamily="18" charset="0"/>
              </a:rPr>
              <a:t>The substring </a:t>
            </a:r>
            <a:r>
              <a:rPr lang="en-US" altLang="zh-TW" sz="2400" i="1" dirty="0">
                <a:latin typeface="Times New Roman" pitchFamily="18" charset="0"/>
              </a:rPr>
              <a:t>u</a:t>
            </a:r>
            <a:r>
              <a:rPr lang="en-US" altLang="zh-TW" sz="2400" dirty="0">
                <a:latin typeface="Times New Roman" pitchFamily="18" charset="0"/>
              </a:rPr>
              <a:t> appears in </a:t>
            </a:r>
            <a:r>
              <a:rPr lang="en-US" altLang="zh-TW" sz="2400" i="1" dirty="0">
                <a:latin typeface="Times New Roman" pitchFamily="18" charset="0"/>
              </a:rPr>
              <a:t>P </a:t>
            </a:r>
            <a:r>
              <a:rPr lang="en-US" altLang="zh-TW" sz="2400" dirty="0">
                <a:latin typeface="Times New Roman" pitchFamily="18" charset="0"/>
              </a:rPr>
              <a:t>exactly once.</a:t>
            </a:r>
          </a:p>
          <a:p>
            <a:pPr>
              <a:lnSpc>
                <a:spcPct val="80000"/>
              </a:lnSpc>
            </a:pPr>
            <a:r>
              <a:rPr lang="en-US" altLang="zh-TW" sz="2400" dirty="0">
                <a:latin typeface="Times New Roman" pitchFamily="18" charset="0"/>
              </a:rPr>
              <a:t>If the substring </a:t>
            </a:r>
            <a:r>
              <a:rPr lang="en-US" altLang="zh-TW" sz="2400" i="1" dirty="0">
                <a:latin typeface="Times New Roman" pitchFamily="18" charset="0"/>
              </a:rPr>
              <a:t>u</a:t>
            </a:r>
            <a:r>
              <a:rPr lang="en-US" altLang="zh-TW" sz="2400" dirty="0">
                <a:latin typeface="Times New Roman" pitchFamily="18" charset="0"/>
              </a:rPr>
              <a:t> matches with </a:t>
            </a:r>
            <a:r>
              <a:rPr lang="en-US" altLang="zh-TW" sz="2400" i="1" dirty="0" err="1">
                <a:latin typeface="Times New Roman" pitchFamily="18" charset="0"/>
              </a:rPr>
              <a:t>T</a:t>
            </a:r>
            <a:r>
              <a:rPr lang="en-US" altLang="zh-TW" sz="2400" i="1" baseline="-25000" dirty="0" err="1">
                <a:latin typeface="Times New Roman" pitchFamily="18" charset="0"/>
              </a:rPr>
              <a:t>i,j</a:t>
            </a:r>
            <a:r>
              <a:rPr lang="en-US" altLang="zh-TW" sz="2400" baseline="-25000" dirty="0">
                <a:latin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</a:rPr>
              <a:t>, no matter whether a mismatch occurs in some position of </a:t>
            </a:r>
            <a:r>
              <a:rPr lang="en-US" altLang="zh-TW" sz="2400" i="1" dirty="0">
                <a:latin typeface="Times New Roman" pitchFamily="18" charset="0"/>
              </a:rPr>
              <a:t>P </a:t>
            </a:r>
            <a:r>
              <a:rPr lang="en-US" altLang="zh-TW" sz="2400" dirty="0">
                <a:latin typeface="Times New Roman" pitchFamily="18" charset="0"/>
              </a:rPr>
              <a:t>or not</a:t>
            </a:r>
            <a:r>
              <a:rPr lang="en-US" altLang="zh-TW" sz="2400" i="1" dirty="0">
                <a:latin typeface="Times New Roman" pitchFamily="18" charset="0"/>
              </a:rPr>
              <a:t>, </a:t>
            </a:r>
            <a:r>
              <a:rPr lang="en-US" altLang="zh-TW" sz="2400" dirty="0">
                <a:latin typeface="Times New Roman" pitchFamily="18" charset="0"/>
              </a:rPr>
              <a:t>we can slide the window by </a:t>
            </a:r>
            <a:r>
              <a:rPr lang="en-US" altLang="zh-TW" sz="2400" i="1" dirty="0">
                <a:latin typeface="Times New Roman" pitchFamily="18" charset="0"/>
              </a:rPr>
              <a:t>l.</a:t>
            </a:r>
            <a:r>
              <a:rPr lang="en-US" altLang="zh-TW" sz="2400" dirty="0">
                <a:latin typeface="Times New Roman" pitchFamily="18" charset="0"/>
              </a:rPr>
              <a:t> </a:t>
            </a:r>
            <a:r>
              <a:rPr lang="en-US" altLang="zh-TW" sz="2400" i="1" baseline="-25000" dirty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400" i="1" dirty="0">
                <a:latin typeface="Times New Roman" pitchFamily="18" charset="0"/>
              </a:rPr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 i="1" dirty="0">
                <a:latin typeface="Times New Roman" pitchFamily="18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 i="1" dirty="0">
                <a:latin typeface="Times New Roman" pitchFamily="18" charset="0"/>
              </a:rPr>
              <a:t> T: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800" i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 i="1" dirty="0">
                <a:latin typeface="Times New Roman" pitchFamily="18" charset="0"/>
              </a:rPr>
              <a:t>   P: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800" i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800" i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800" i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2000" i="1" dirty="0">
                <a:latin typeface="Times New Roman" pitchFamily="18" charset="0"/>
              </a:rPr>
              <a:t>     </a:t>
            </a:r>
            <a:endParaRPr kumimoji="0" lang="en-US" altLang="zh-TW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2400" dirty="0">
                <a:latin typeface="Times New Roman" pitchFamily="18" charset="0"/>
              </a:rPr>
              <a:t>The string </a:t>
            </a:r>
            <a:r>
              <a:rPr kumimoji="0" lang="en-US" altLang="zh-TW" sz="2400" i="1" dirty="0">
                <a:latin typeface="Times New Roman" pitchFamily="18" charset="0"/>
              </a:rPr>
              <a:t>s</a:t>
            </a:r>
            <a:r>
              <a:rPr kumimoji="0" lang="en-US" altLang="zh-TW" sz="2400" dirty="0">
                <a:latin typeface="Times New Roman" pitchFamily="18" charset="0"/>
              </a:rPr>
              <a:t> is the longest prefix of </a:t>
            </a:r>
            <a:r>
              <a:rPr kumimoji="0" lang="en-US" altLang="zh-TW" sz="2400" i="1" dirty="0">
                <a:latin typeface="Times New Roman" pitchFamily="18" charset="0"/>
              </a:rPr>
              <a:t>P</a:t>
            </a:r>
            <a:r>
              <a:rPr kumimoji="0" lang="en-US" altLang="zh-TW" sz="2400" dirty="0">
                <a:latin typeface="Times New Roman" pitchFamily="18" charset="0"/>
              </a:rPr>
              <a:t> which equals to a suffix of </a:t>
            </a:r>
            <a:r>
              <a:rPr kumimoji="0" lang="en-US" altLang="zh-TW" sz="2400" i="1" dirty="0">
                <a:latin typeface="Times New Roman" pitchFamily="18" charset="0"/>
              </a:rPr>
              <a:t>u</a:t>
            </a:r>
            <a:r>
              <a:rPr kumimoji="0" lang="en-US" altLang="zh-TW" sz="2400" dirty="0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119812" name="Group 4"/>
          <p:cNvGraphicFramePr>
            <a:graphicFrameLocks noGrp="1"/>
          </p:cNvGraphicFramePr>
          <p:nvPr/>
        </p:nvGraphicFramePr>
        <p:xfrm>
          <a:off x="1441450" y="3182938"/>
          <a:ext cx="6724650" cy="367920"/>
        </p:xfrm>
        <a:graphic>
          <a:graphicData uri="http://schemas.openxmlformats.org/drawingml/2006/table">
            <a:tbl>
              <a:tblPr/>
              <a:tblGrid>
                <a:gridCol w="2443163"/>
                <a:gridCol w="309562"/>
                <a:gridCol w="566738"/>
                <a:gridCol w="3405187"/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9824" name="Group 16"/>
          <p:cNvGraphicFramePr>
            <a:graphicFrameLocks noGrp="1"/>
          </p:cNvGraphicFramePr>
          <p:nvPr/>
        </p:nvGraphicFramePr>
        <p:xfrm>
          <a:off x="2055813" y="3884613"/>
          <a:ext cx="4167187" cy="365760"/>
        </p:xfrm>
        <a:graphic>
          <a:graphicData uri="http://schemas.openxmlformats.org/drawingml/2006/table">
            <a:tbl>
              <a:tblPr/>
              <a:tblGrid>
                <a:gridCol w="500062"/>
                <a:gridCol w="1319213"/>
                <a:gridCol w="333375"/>
                <a:gridCol w="581025"/>
                <a:gridCol w="1433512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9838" name="Group 30"/>
          <p:cNvGraphicFramePr>
            <a:graphicFrameLocks noGrp="1"/>
          </p:cNvGraphicFramePr>
          <p:nvPr/>
        </p:nvGraphicFramePr>
        <p:xfrm>
          <a:off x="4210050" y="4819650"/>
          <a:ext cx="3954463" cy="365760"/>
        </p:xfrm>
        <a:graphic>
          <a:graphicData uri="http://schemas.openxmlformats.org/drawingml/2006/table">
            <a:tbl>
              <a:tblPr/>
              <a:tblGrid>
                <a:gridCol w="609600"/>
                <a:gridCol w="1233488"/>
                <a:gridCol w="900112"/>
                <a:gridCol w="1211263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850" name="Text Box 42"/>
          <p:cNvSpPr txBox="1">
            <a:spLocks noChangeArrowheads="1"/>
          </p:cNvSpPr>
          <p:nvPr/>
        </p:nvSpPr>
        <p:spPr bwMode="auto">
          <a:xfrm>
            <a:off x="3779838" y="2708275"/>
            <a:ext cx="261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i="1"/>
              <a:t>i</a:t>
            </a:r>
          </a:p>
        </p:txBody>
      </p:sp>
      <p:sp>
        <p:nvSpPr>
          <p:cNvPr id="119851" name="Text Box 43"/>
          <p:cNvSpPr txBox="1">
            <a:spLocks noChangeArrowheads="1"/>
          </p:cNvSpPr>
          <p:nvPr/>
        </p:nvSpPr>
        <p:spPr bwMode="auto">
          <a:xfrm>
            <a:off x="4643438" y="2708275"/>
            <a:ext cx="261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i="1"/>
              <a:t>j</a:t>
            </a:r>
          </a:p>
        </p:txBody>
      </p:sp>
      <p:sp>
        <p:nvSpPr>
          <p:cNvPr id="119852" name="Line 44"/>
          <p:cNvSpPr>
            <a:spLocks noChangeShapeType="1"/>
          </p:cNvSpPr>
          <p:nvPr/>
        </p:nvSpPr>
        <p:spPr bwMode="auto">
          <a:xfrm>
            <a:off x="2044700" y="3540125"/>
            <a:ext cx="0" cy="20732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853" name="Line 45"/>
          <p:cNvSpPr>
            <a:spLocks noChangeShapeType="1"/>
          </p:cNvSpPr>
          <p:nvPr/>
        </p:nvSpPr>
        <p:spPr bwMode="auto">
          <a:xfrm flipV="1">
            <a:off x="4210050" y="4251325"/>
            <a:ext cx="3175" cy="1320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854" name="Line 46"/>
          <p:cNvSpPr>
            <a:spLocks noChangeShapeType="1"/>
          </p:cNvSpPr>
          <p:nvPr/>
        </p:nvSpPr>
        <p:spPr bwMode="auto">
          <a:xfrm>
            <a:off x="2106613" y="545623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855" name="Text Box 47"/>
          <p:cNvSpPr txBox="1">
            <a:spLocks noChangeArrowheads="1"/>
          </p:cNvSpPr>
          <p:nvPr/>
        </p:nvSpPr>
        <p:spPr bwMode="auto">
          <a:xfrm>
            <a:off x="2894013" y="5492750"/>
            <a:ext cx="261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i="1"/>
              <a:t>l</a:t>
            </a:r>
          </a:p>
        </p:txBody>
      </p:sp>
      <p:sp>
        <p:nvSpPr>
          <p:cNvPr id="119856" name="Text Box 48"/>
          <p:cNvSpPr txBox="1">
            <a:spLocks noChangeArrowheads="1"/>
          </p:cNvSpPr>
          <p:nvPr/>
        </p:nvSpPr>
        <p:spPr bwMode="auto">
          <a:xfrm>
            <a:off x="4211638" y="3500438"/>
            <a:ext cx="2619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i="1"/>
              <a:t>u</a:t>
            </a:r>
          </a:p>
        </p:txBody>
      </p:sp>
      <p:sp>
        <p:nvSpPr>
          <p:cNvPr id="119857" name="Line 49"/>
          <p:cNvSpPr>
            <a:spLocks noChangeShapeType="1"/>
          </p:cNvSpPr>
          <p:nvPr/>
        </p:nvSpPr>
        <p:spPr bwMode="auto">
          <a:xfrm>
            <a:off x="3922713" y="37893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858" name="Text Box 50"/>
          <p:cNvSpPr txBox="1">
            <a:spLocks noChangeArrowheads="1"/>
          </p:cNvSpPr>
          <p:nvPr/>
        </p:nvSpPr>
        <p:spPr bwMode="auto">
          <a:xfrm>
            <a:off x="4211638" y="2781300"/>
            <a:ext cx="261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i="1"/>
              <a:t>u</a:t>
            </a:r>
          </a:p>
        </p:txBody>
      </p:sp>
      <p:sp>
        <p:nvSpPr>
          <p:cNvPr id="119859" name="Line 51"/>
          <p:cNvSpPr>
            <a:spLocks noChangeShapeType="1"/>
          </p:cNvSpPr>
          <p:nvPr/>
        </p:nvSpPr>
        <p:spPr bwMode="auto">
          <a:xfrm>
            <a:off x="3922713" y="307022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9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b="1" dirty="0"/>
              <a:t>Fastest-Bidirectional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Case 1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460432" cy="354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6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FBD </a:t>
            </a:r>
            <a:r>
              <a:rPr lang="en-US" altLang="zh-TW" dirty="0" smtClean="0"/>
              <a:t>Case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11" y="1700808"/>
            <a:ext cx="891098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4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FBD </a:t>
            </a:r>
            <a:r>
              <a:rPr lang="en-US" altLang="zh-TW" dirty="0" smtClean="0"/>
              <a:t>Case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7736144" cy="349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6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FBD </a:t>
            </a:r>
            <a:r>
              <a:rPr lang="en-US" altLang="zh-TW" dirty="0" smtClean="0"/>
              <a:t>Case 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244408" cy="383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22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542" y="116632"/>
            <a:ext cx="6192688" cy="1114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046" y="1340768"/>
            <a:ext cx="6120680" cy="1106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34" y="2424428"/>
            <a:ext cx="6401409" cy="1125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981" y="3717032"/>
            <a:ext cx="6077373" cy="1157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83" y="5013176"/>
            <a:ext cx="5452665" cy="120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131840" y="6325992"/>
            <a:ext cx="2956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 comparisons in 5 attempts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58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 AND DISCUSSIONS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344816" cy="46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 AND DISCUSSIONS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44" y="1556792"/>
            <a:ext cx="7482839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60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68E7-F005-40A8-A877-6963055C36D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537075"/>
          </a:xfrm>
        </p:spPr>
        <p:txBody>
          <a:bodyPr/>
          <a:lstStyle/>
          <a:p>
            <a:r>
              <a:rPr lang="en-US" altLang="zh-TW">
                <a:latin typeface="Times New Roman" pitchFamily="18" charset="0"/>
              </a:rPr>
              <a:t>The algorithm compares the pattern </a:t>
            </a:r>
            <a:r>
              <a:rPr lang="en-US" altLang="zh-TW" i="1">
                <a:latin typeface="Times New Roman" pitchFamily="18" charset="0"/>
              </a:rPr>
              <a:t>P</a:t>
            </a:r>
            <a:r>
              <a:rPr lang="en-US" altLang="zh-TW">
                <a:latin typeface="Times New Roman" pitchFamily="18" charset="0"/>
              </a:rPr>
              <a:t> with the substring of sequence </a:t>
            </a:r>
            <a:r>
              <a:rPr lang="en-US" altLang="zh-TW" i="1">
                <a:latin typeface="Times New Roman" pitchFamily="18" charset="0"/>
              </a:rPr>
              <a:t>T</a:t>
            </a:r>
            <a:r>
              <a:rPr lang="en-US" altLang="zh-TW">
                <a:latin typeface="Times New Roman" pitchFamily="18" charset="0"/>
              </a:rPr>
              <a:t> within a sliding window in the </a:t>
            </a:r>
            <a:r>
              <a:rPr lang="en-US" altLang="zh-TW" b="1">
                <a:latin typeface="Times New Roman" pitchFamily="18" charset="0"/>
              </a:rPr>
              <a:t>right-to-left order</a:t>
            </a:r>
            <a:r>
              <a:rPr lang="en-US" altLang="zh-TW">
                <a:latin typeface="Times New Roman" pitchFamily="18" charset="0"/>
              </a:rPr>
              <a:t>.</a:t>
            </a:r>
          </a:p>
          <a:p>
            <a:endParaRPr lang="en-US" altLang="zh-TW">
              <a:latin typeface="Times New Roman" pitchFamily="18" charset="0"/>
            </a:endParaRPr>
          </a:p>
          <a:p>
            <a:r>
              <a:rPr lang="en-US" altLang="zh-TW">
                <a:latin typeface="Times New Roman" pitchFamily="18" charset="0"/>
              </a:rPr>
              <a:t>The </a:t>
            </a:r>
            <a:r>
              <a:rPr lang="en-US" altLang="zh-TW" b="1">
                <a:latin typeface="Times New Roman" pitchFamily="18" charset="0"/>
              </a:rPr>
              <a:t>bad character rule</a:t>
            </a:r>
            <a:r>
              <a:rPr lang="en-US" altLang="zh-TW">
                <a:latin typeface="Times New Roman" pitchFamily="18" charset="0"/>
              </a:rPr>
              <a:t> and </a:t>
            </a:r>
            <a:r>
              <a:rPr lang="en-US" altLang="zh-TW" b="1">
                <a:latin typeface="Times New Roman" pitchFamily="18" charset="0"/>
              </a:rPr>
              <a:t>good suffix rule</a:t>
            </a:r>
            <a:r>
              <a:rPr lang="en-US" altLang="zh-TW">
                <a:latin typeface="Times New Roman" pitchFamily="18" charset="0"/>
              </a:rPr>
              <a:t> are used to determine the movement of sliding window.</a:t>
            </a:r>
          </a:p>
          <a:p>
            <a:endParaRPr lang="en-US" altLang="zh-TW">
              <a:latin typeface="Times New Roman" pitchFamily="18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547813" y="404813"/>
            <a:ext cx="583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TW" altLang="zh-TW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611188" y="404813"/>
            <a:ext cx="77724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zh-TW" sz="4400" b="1">
                <a:solidFill>
                  <a:schemeClr val="tx2"/>
                </a:solidFill>
              </a:rPr>
              <a:t>Boyer and Moore Algorithm</a:t>
            </a:r>
          </a:p>
        </p:txBody>
      </p:sp>
    </p:spTree>
    <p:extLst>
      <p:ext uri="{BB962C8B-B14F-4D97-AF65-F5344CB8AC3E}">
        <p14:creationId xmlns:p14="http://schemas.microsoft.com/office/powerpoint/2010/main" val="266134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投影片編號版面配置區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D915-488A-4B49-A437-5CEA1F6532EA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  <a:noFill/>
          <a:ln/>
        </p:spPr>
        <p:txBody>
          <a:bodyPr/>
          <a:lstStyle/>
          <a:p>
            <a:r>
              <a:rPr lang="en-US" altLang="zh-TW" b="1">
                <a:latin typeface="Times New Roman" pitchFamily="18" charset="0"/>
              </a:rPr>
              <a:t>Bad Character Rule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8064500" cy="283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Suppose that </a:t>
            </a:r>
            <a:r>
              <a:rPr lang="en-US" altLang="zh-TW" i="1"/>
              <a:t>P</a:t>
            </a:r>
            <a:r>
              <a:rPr lang="en-US" altLang="zh-TW" i="1" baseline="-25000"/>
              <a:t>1</a:t>
            </a:r>
            <a:r>
              <a:rPr lang="en-US" altLang="zh-TW"/>
              <a:t> is aligned to </a:t>
            </a:r>
            <a:r>
              <a:rPr lang="en-US" altLang="zh-TW" i="1"/>
              <a:t>T</a:t>
            </a:r>
            <a:r>
              <a:rPr lang="en-US" altLang="zh-TW" i="1" baseline="-25000"/>
              <a:t>s</a:t>
            </a:r>
            <a:r>
              <a:rPr lang="en-US" altLang="zh-TW"/>
              <a:t> now, and we perform a pair-wise comparing between text </a:t>
            </a:r>
            <a:r>
              <a:rPr lang="en-US" altLang="zh-TW" i="1"/>
              <a:t>T</a:t>
            </a:r>
            <a:r>
              <a:rPr lang="en-US" altLang="zh-TW"/>
              <a:t> and pattern </a:t>
            </a:r>
            <a:r>
              <a:rPr lang="en-US" altLang="zh-TW" i="1"/>
              <a:t>P</a:t>
            </a:r>
            <a:r>
              <a:rPr lang="en-US" altLang="zh-TW"/>
              <a:t> from right to left.  Assume that the first mismatch occurs when comparing </a:t>
            </a:r>
            <a:r>
              <a:rPr lang="en-US" altLang="zh-TW" i="1"/>
              <a:t>T</a:t>
            </a:r>
            <a:r>
              <a:rPr lang="en-US" altLang="zh-TW" i="1" baseline="-25000"/>
              <a:t>s+j-1</a:t>
            </a:r>
            <a:r>
              <a:rPr lang="en-US" altLang="zh-TW"/>
              <a:t> with </a:t>
            </a:r>
            <a:r>
              <a:rPr lang="en-US" altLang="zh-TW" i="1"/>
              <a:t>P</a:t>
            </a:r>
            <a:r>
              <a:rPr lang="en-US" altLang="zh-TW" i="1" baseline="-25000"/>
              <a:t>j </a:t>
            </a:r>
            <a:r>
              <a:rPr lang="en-US" altLang="zh-TW"/>
              <a:t>.</a:t>
            </a:r>
            <a:endParaRPr lang="en-US" altLang="zh-TW" b="1"/>
          </a:p>
          <a:p>
            <a:pPr>
              <a:spcBef>
                <a:spcPct val="50000"/>
              </a:spcBef>
            </a:pPr>
            <a:r>
              <a:rPr lang="en-US" altLang="zh-TW"/>
              <a:t>Since </a:t>
            </a:r>
            <a:r>
              <a:rPr lang="en-US" altLang="zh-TW" i="1"/>
              <a:t>T</a:t>
            </a:r>
            <a:r>
              <a:rPr lang="en-US" altLang="zh-TW" i="1" baseline="-25000"/>
              <a:t>s+j-1 </a:t>
            </a:r>
            <a:r>
              <a:rPr lang="en-US" altLang="zh-TW"/>
              <a:t> </a:t>
            </a:r>
            <a:r>
              <a:rPr lang="en-US" altLang="zh-TW" sz="1800"/>
              <a:t>≠</a:t>
            </a:r>
            <a:r>
              <a:rPr lang="en-US" altLang="zh-TW" i="1"/>
              <a:t>P</a:t>
            </a:r>
            <a:r>
              <a:rPr lang="en-US" altLang="zh-TW" i="1" baseline="-25000"/>
              <a:t>j</a:t>
            </a:r>
            <a:r>
              <a:rPr lang="en-US" altLang="zh-TW"/>
              <a:t> , we move the pattern </a:t>
            </a:r>
            <a:r>
              <a:rPr lang="en-US" altLang="zh-TW" i="1"/>
              <a:t>P</a:t>
            </a:r>
            <a:r>
              <a:rPr lang="en-US" altLang="zh-TW"/>
              <a:t> to the right such that the largest position </a:t>
            </a:r>
            <a:r>
              <a:rPr lang="en-US" altLang="zh-TW" i="1"/>
              <a:t>c</a:t>
            </a:r>
            <a:r>
              <a:rPr lang="en-US" altLang="zh-TW"/>
              <a:t> in the left of </a:t>
            </a:r>
            <a:r>
              <a:rPr lang="en-US" altLang="zh-TW" i="1"/>
              <a:t>P</a:t>
            </a:r>
            <a:r>
              <a:rPr lang="en-US" altLang="zh-TW" i="1" baseline="-25000"/>
              <a:t>j</a:t>
            </a:r>
            <a:r>
              <a:rPr lang="en-US" altLang="zh-TW"/>
              <a:t> is equal to</a:t>
            </a:r>
            <a:r>
              <a:rPr lang="en-US" altLang="zh-TW" sz="2200" i="1"/>
              <a:t> T</a:t>
            </a:r>
            <a:r>
              <a:rPr lang="en-US" altLang="zh-TW" sz="2200" i="1" baseline="-25000"/>
              <a:t>s+j-1</a:t>
            </a:r>
            <a:r>
              <a:rPr lang="en-US" altLang="zh-TW" sz="2200"/>
              <a:t>. </a:t>
            </a:r>
            <a:r>
              <a:rPr lang="en-US" altLang="zh-TW"/>
              <a:t>We can shift the pattern at least (</a:t>
            </a:r>
            <a:r>
              <a:rPr lang="en-US" altLang="zh-TW" i="1"/>
              <a:t>j</a:t>
            </a:r>
            <a:r>
              <a:rPr lang="en-US" altLang="zh-TW"/>
              <a:t>-</a:t>
            </a:r>
            <a:r>
              <a:rPr lang="en-US" altLang="zh-TW" i="1"/>
              <a:t>c</a:t>
            </a:r>
            <a:r>
              <a:rPr lang="en-US" altLang="zh-TW"/>
              <a:t>) positions right.</a:t>
            </a:r>
          </a:p>
        </p:txBody>
      </p:sp>
      <p:graphicFrame>
        <p:nvGraphicFramePr>
          <p:cNvPr id="7172" name="Group 4"/>
          <p:cNvGraphicFramePr>
            <a:graphicFrameLocks noGrp="1"/>
          </p:cNvGraphicFramePr>
          <p:nvPr/>
        </p:nvGraphicFramePr>
        <p:xfrm>
          <a:off x="2555875" y="6021388"/>
          <a:ext cx="3922713" cy="473075"/>
        </p:xfrm>
        <a:graphic>
          <a:graphicData uri="http://schemas.openxmlformats.org/drawingml/2006/table">
            <a:tbl>
              <a:tblPr/>
              <a:tblGrid>
                <a:gridCol w="392113"/>
                <a:gridCol w="976312"/>
                <a:gridCol w="358775"/>
                <a:gridCol w="625475"/>
                <a:gridCol w="390525"/>
                <a:gridCol w="1179513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90" name="Group 22"/>
          <p:cNvGraphicFramePr>
            <a:graphicFrameLocks noGrp="1"/>
          </p:cNvGraphicFramePr>
          <p:nvPr/>
        </p:nvGraphicFramePr>
        <p:xfrm>
          <a:off x="468313" y="4076700"/>
          <a:ext cx="7737475" cy="457200"/>
        </p:xfrm>
        <a:graphic>
          <a:graphicData uri="http://schemas.openxmlformats.org/drawingml/2006/table">
            <a:tbl>
              <a:tblPr/>
              <a:tblGrid>
                <a:gridCol w="358775"/>
                <a:gridCol w="1154112"/>
                <a:gridCol w="1944688"/>
                <a:gridCol w="390525"/>
                <a:gridCol w="1165225"/>
                <a:gridCol w="272415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1403350" y="6294438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7209" name="Group 41"/>
          <p:cNvGraphicFramePr>
            <a:graphicFrameLocks noGrp="1"/>
          </p:cNvGraphicFramePr>
          <p:nvPr/>
        </p:nvGraphicFramePr>
        <p:xfrm>
          <a:off x="1620838" y="4856163"/>
          <a:ext cx="3887787" cy="457200"/>
        </p:xfrm>
        <a:graphic>
          <a:graphicData uri="http://schemas.openxmlformats.org/drawingml/2006/table">
            <a:tbl>
              <a:tblPr/>
              <a:tblGrid>
                <a:gridCol w="384175"/>
                <a:gridCol w="982662"/>
                <a:gridCol w="360363"/>
                <a:gridCol w="576262"/>
                <a:gridCol w="360363"/>
                <a:gridCol w="122396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1979613" y="36925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>
                <a:solidFill>
                  <a:srgbClr val="FF0000"/>
                </a:solidFill>
              </a:rPr>
              <a:t>s</a:t>
            </a:r>
          </a:p>
        </p:txBody>
      </p:sp>
      <p:grpSp>
        <p:nvGrpSpPr>
          <p:cNvPr id="7228" name="Group 60"/>
          <p:cNvGrpSpPr>
            <a:grpSpLocks/>
          </p:cNvGrpSpPr>
          <p:nvPr/>
        </p:nvGrpSpPr>
        <p:grpSpPr bwMode="auto">
          <a:xfrm>
            <a:off x="1979613" y="5300663"/>
            <a:ext cx="3530600" cy="503237"/>
            <a:chOff x="1247" y="3339"/>
            <a:chExt cx="2224" cy="317"/>
          </a:xfrm>
        </p:grpSpPr>
        <p:sp>
          <p:nvSpPr>
            <p:cNvPr id="7229" name="Text Box 61"/>
            <p:cNvSpPr txBox="1">
              <a:spLocks noChangeArrowheads="1"/>
            </p:cNvSpPr>
            <p:nvPr/>
          </p:nvSpPr>
          <p:spPr bwMode="auto">
            <a:xfrm>
              <a:off x="2517" y="3339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</a:t>
              </a:r>
            </a:p>
          </p:txBody>
        </p:sp>
        <p:sp>
          <p:nvSpPr>
            <p:cNvPr id="7230" name="Text Box 62"/>
            <p:cNvSpPr txBox="1">
              <a:spLocks noChangeArrowheads="1"/>
            </p:cNvSpPr>
            <p:nvPr/>
          </p:nvSpPr>
          <p:spPr bwMode="auto">
            <a:xfrm>
              <a:off x="3244" y="333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m</a:t>
              </a:r>
            </a:p>
          </p:txBody>
        </p:sp>
        <p:sp>
          <p:nvSpPr>
            <p:cNvPr id="7231" name="Text Box 63"/>
            <p:cNvSpPr txBox="1">
              <a:spLocks noChangeArrowheads="1"/>
            </p:cNvSpPr>
            <p:nvPr/>
          </p:nvSpPr>
          <p:spPr bwMode="auto">
            <a:xfrm>
              <a:off x="1247" y="3377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/>
                <a:t>1</a:t>
              </a:r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1883" y="3368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c</a:t>
              </a:r>
            </a:p>
          </p:txBody>
        </p:sp>
      </p:grpSp>
      <p:grpSp>
        <p:nvGrpSpPr>
          <p:cNvPr id="7233" name="Group 65"/>
          <p:cNvGrpSpPr>
            <a:grpSpLocks/>
          </p:cNvGrpSpPr>
          <p:nvPr/>
        </p:nvGrpSpPr>
        <p:grpSpPr bwMode="auto">
          <a:xfrm>
            <a:off x="3057525" y="6381750"/>
            <a:ext cx="3530600" cy="503238"/>
            <a:chOff x="1247" y="3129"/>
            <a:chExt cx="2224" cy="317"/>
          </a:xfrm>
        </p:grpSpPr>
        <p:sp>
          <p:nvSpPr>
            <p:cNvPr id="7234" name="Text Box 66"/>
            <p:cNvSpPr txBox="1">
              <a:spLocks noChangeArrowheads="1"/>
            </p:cNvSpPr>
            <p:nvPr/>
          </p:nvSpPr>
          <p:spPr bwMode="auto">
            <a:xfrm>
              <a:off x="2517" y="3129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</a:t>
              </a:r>
            </a:p>
          </p:txBody>
        </p:sp>
        <p:sp>
          <p:nvSpPr>
            <p:cNvPr id="7235" name="Text Box 67"/>
            <p:cNvSpPr txBox="1">
              <a:spLocks noChangeArrowheads="1"/>
            </p:cNvSpPr>
            <p:nvPr/>
          </p:nvSpPr>
          <p:spPr bwMode="auto">
            <a:xfrm>
              <a:off x="3244" y="312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m</a:t>
              </a:r>
            </a:p>
          </p:txBody>
        </p:sp>
        <p:sp>
          <p:nvSpPr>
            <p:cNvPr id="7236" name="Text Box 68"/>
            <p:cNvSpPr txBox="1">
              <a:spLocks noChangeArrowheads="1"/>
            </p:cNvSpPr>
            <p:nvPr/>
          </p:nvSpPr>
          <p:spPr bwMode="auto">
            <a:xfrm>
              <a:off x="1247" y="3167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/>
                <a:t>1</a:t>
              </a:r>
            </a:p>
          </p:txBody>
        </p:sp>
        <p:sp>
          <p:nvSpPr>
            <p:cNvPr id="7237" name="Text Box 69"/>
            <p:cNvSpPr txBox="1">
              <a:spLocks noChangeArrowheads="1"/>
            </p:cNvSpPr>
            <p:nvPr/>
          </p:nvSpPr>
          <p:spPr bwMode="auto">
            <a:xfrm>
              <a:off x="1520" y="3158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TW" altLang="zh-TW" i="1"/>
            </a:p>
          </p:txBody>
        </p:sp>
      </p:grp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547813" y="5881688"/>
            <a:ext cx="863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200" b="1"/>
              <a:t>Shift</a:t>
            </a:r>
          </a:p>
        </p:txBody>
      </p:sp>
      <p:sp>
        <p:nvSpPr>
          <p:cNvPr id="7239" name="Line 71"/>
          <p:cNvSpPr>
            <a:spLocks noChangeShapeType="1"/>
          </p:cNvSpPr>
          <p:nvPr/>
        </p:nvSpPr>
        <p:spPr bwMode="auto">
          <a:xfrm>
            <a:off x="5364163" y="45085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240" name="Line 72"/>
          <p:cNvSpPr>
            <a:spLocks noChangeShapeType="1"/>
          </p:cNvSpPr>
          <p:nvPr/>
        </p:nvSpPr>
        <p:spPr bwMode="auto">
          <a:xfrm flipH="1">
            <a:off x="4643438" y="47244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241" name="Line 73"/>
          <p:cNvSpPr>
            <a:spLocks noChangeShapeType="1"/>
          </p:cNvSpPr>
          <p:nvPr/>
        </p:nvSpPr>
        <p:spPr bwMode="auto">
          <a:xfrm>
            <a:off x="5148263" y="45085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242" name="Line 74"/>
          <p:cNvSpPr>
            <a:spLocks noChangeShapeType="1"/>
          </p:cNvSpPr>
          <p:nvPr/>
        </p:nvSpPr>
        <p:spPr bwMode="auto">
          <a:xfrm>
            <a:off x="4500563" y="45085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3708400" y="3619500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>
                <a:solidFill>
                  <a:srgbClr val="FF0000"/>
                </a:solidFill>
              </a:rPr>
              <a:t>s +j -1</a:t>
            </a:r>
          </a:p>
        </p:txBody>
      </p:sp>
    </p:spTree>
    <p:extLst>
      <p:ext uri="{BB962C8B-B14F-4D97-AF65-F5344CB8AC3E}">
        <p14:creationId xmlns:p14="http://schemas.microsoft.com/office/powerpoint/2010/main" val="35633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00615-8E3A-4EDA-8818-29411977D06A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b="1">
                <a:latin typeface="Times New Roman" pitchFamily="18" charset="0"/>
                <a:ea typeface="SimHei" pitchFamily="2" charset="-122"/>
              </a:rPr>
              <a:t>Rule 2-1: Character Matching </a:t>
            </a:r>
            <a:r>
              <a:rPr lang="en-US" altLang="zh-TW" sz="4000" b="1">
                <a:latin typeface="Times New Roman" pitchFamily="18" charset="0"/>
              </a:rPr>
              <a:t>Rule</a:t>
            </a:r>
            <a:br>
              <a:rPr lang="en-US" altLang="zh-TW" sz="4000" b="1">
                <a:latin typeface="Times New Roman" pitchFamily="18" charset="0"/>
              </a:rPr>
            </a:br>
            <a:r>
              <a:rPr lang="en-US" altLang="zh-TW" sz="4000" b="1">
                <a:latin typeface="Times New Roman" pitchFamily="18" charset="0"/>
              </a:rPr>
              <a:t>(A Special Version of Rule 2)</a:t>
            </a:r>
            <a:r>
              <a:rPr lang="en-US" altLang="zh-TW" sz="4000" b="1">
                <a:latin typeface="Times New Roman" pitchFamily="18" charset="0"/>
                <a:ea typeface="SimHei" pitchFamily="2" charset="-122"/>
              </a:rPr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91513" cy="5000625"/>
          </a:xfrm>
        </p:spPr>
        <p:txBody>
          <a:bodyPr/>
          <a:lstStyle/>
          <a:p>
            <a:r>
              <a:rPr lang="en-US" altLang="zh-TW" sz="2800">
                <a:latin typeface="Times New Roman" pitchFamily="18" charset="0"/>
              </a:rPr>
              <a:t>Bad character rule uses Rule 2-1 (Character Matching Rule).</a:t>
            </a:r>
          </a:p>
          <a:p>
            <a:r>
              <a:rPr lang="en-US" altLang="zh-TW" sz="2800">
                <a:latin typeface="Times New Roman" pitchFamily="18" charset="0"/>
              </a:rPr>
              <a:t>For any character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in </a:t>
            </a:r>
            <a:r>
              <a:rPr lang="en-US" altLang="zh-TW" sz="2800" i="1">
                <a:latin typeface="Times New Roman" pitchFamily="18" charset="0"/>
              </a:rPr>
              <a:t>T</a:t>
            </a:r>
            <a:r>
              <a:rPr lang="en-US" altLang="zh-TW" sz="2800">
                <a:latin typeface="Times New Roman" pitchFamily="18" charset="0"/>
              </a:rPr>
              <a:t>, find the nearest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in </a:t>
            </a:r>
            <a:r>
              <a:rPr lang="en-US" altLang="zh-TW" sz="2800" i="1">
                <a:latin typeface="Times New Roman" pitchFamily="18" charset="0"/>
              </a:rPr>
              <a:t>P</a:t>
            </a:r>
            <a:r>
              <a:rPr lang="en-US" altLang="zh-TW" sz="2800">
                <a:latin typeface="Times New Roman" pitchFamily="18" charset="0"/>
              </a:rPr>
              <a:t> which is to the left of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in </a:t>
            </a:r>
            <a:r>
              <a:rPr lang="en-US" altLang="zh-TW" sz="2800" i="1">
                <a:latin typeface="Times New Roman" pitchFamily="18" charset="0"/>
              </a:rPr>
              <a:t>T</a:t>
            </a:r>
            <a:r>
              <a:rPr lang="en-US" altLang="zh-TW" sz="2800">
                <a:latin typeface="Times New Roman" pitchFamily="18" charset="0"/>
              </a:rPr>
              <a:t>. </a:t>
            </a:r>
          </a:p>
          <a:p>
            <a:endParaRPr lang="en-US" altLang="zh-TW" sz="2800">
              <a:latin typeface="Times New Roman" pitchFamily="18" charset="0"/>
            </a:endParaRPr>
          </a:p>
        </p:txBody>
      </p:sp>
      <p:graphicFrame>
        <p:nvGraphicFramePr>
          <p:cNvPr id="4506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3825875"/>
          <a:ext cx="729615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3" imgW="5458587" imgH="1210818" progId="Visio.Drawing.11">
                  <p:embed/>
                </p:oleObj>
              </mc:Choice>
              <mc:Fallback>
                <p:oleObj name="Visio" r:id="rId3" imgW="5458587" imgH="121081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825875"/>
                        <a:ext cx="7296150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50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EA21-F403-4E02-A444-22F34B5FAB62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latin typeface="Times New Roman" pitchFamily="18" charset="0"/>
              </a:rPr>
              <a:t>Implication of Rule 2-1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r>
              <a:rPr lang="en-US" altLang="zh-TW" sz="2800">
                <a:latin typeface="Times New Roman" pitchFamily="18" charset="0"/>
              </a:rPr>
              <a:t>Case 1.  If there is a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in </a:t>
            </a:r>
            <a:r>
              <a:rPr lang="en-US" altLang="zh-TW" sz="2800" i="1">
                <a:latin typeface="Times New Roman" pitchFamily="18" charset="0"/>
              </a:rPr>
              <a:t>P</a:t>
            </a:r>
            <a:r>
              <a:rPr lang="en-US" altLang="zh-TW" sz="2800">
                <a:latin typeface="Times New Roman" pitchFamily="18" charset="0"/>
              </a:rPr>
              <a:t> to the left of </a:t>
            </a:r>
            <a:r>
              <a:rPr lang="en-US" altLang="zh-TW" sz="2800" i="1">
                <a:latin typeface="Times New Roman" pitchFamily="18" charset="0"/>
              </a:rPr>
              <a:t>T</a:t>
            </a:r>
            <a:r>
              <a:rPr lang="en-US" altLang="zh-TW" sz="2800">
                <a:latin typeface="Times New Roman" pitchFamily="18" charset="0"/>
              </a:rPr>
              <a:t>, move </a:t>
            </a:r>
            <a:r>
              <a:rPr lang="en-US" altLang="zh-TW" sz="2800" i="1">
                <a:latin typeface="Times New Roman" pitchFamily="18" charset="0"/>
              </a:rPr>
              <a:t>P</a:t>
            </a:r>
            <a:r>
              <a:rPr lang="en-US" altLang="zh-TW" sz="2800">
                <a:latin typeface="Times New Roman" pitchFamily="18" charset="0"/>
              </a:rPr>
              <a:t> so that the two x’s match.</a:t>
            </a:r>
          </a:p>
          <a:p>
            <a:endParaRPr lang="en-US" altLang="zh-TW" sz="280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altLang="zh-TW" sz="2800"/>
          </a:p>
        </p:txBody>
      </p:sp>
      <p:graphicFrame>
        <p:nvGraphicFramePr>
          <p:cNvPr id="4608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874713" y="3500438"/>
          <a:ext cx="6889750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3" imgW="5458587" imgH="1185469" progId="Visio.Drawing.11">
                  <p:embed/>
                </p:oleObj>
              </mc:Choice>
              <mc:Fallback>
                <p:oleObj name="Visio" r:id="rId3" imgW="5458587" imgH="118546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500438"/>
                        <a:ext cx="6889750" cy="149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5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E5C9-39BE-415C-BC21-796753EDCD84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r>
              <a:rPr lang="en-US" altLang="zh-TW" sz="2800">
                <a:latin typeface="Times New Roman" pitchFamily="18" charset="0"/>
              </a:rPr>
              <a:t>Case 2: If no such a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exists in </a:t>
            </a:r>
            <a:r>
              <a:rPr lang="en-US" altLang="zh-TW" sz="2800" i="1">
                <a:latin typeface="Times New Roman" pitchFamily="18" charset="0"/>
              </a:rPr>
              <a:t>P</a:t>
            </a:r>
            <a:r>
              <a:rPr lang="en-US" altLang="zh-TW" sz="2800">
                <a:latin typeface="Times New Roman" pitchFamily="18" charset="0"/>
              </a:rPr>
              <a:t>, consider the partial window defined by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in </a:t>
            </a:r>
            <a:r>
              <a:rPr lang="en-US" altLang="zh-TW" sz="2800" i="1">
                <a:latin typeface="Times New Roman" pitchFamily="18" charset="0"/>
              </a:rPr>
              <a:t>T</a:t>
            </a:r>
            <a:r>
              <a:rPr lang="en-US" altLang="zh-TW" sz="2800">
                <a:latin typeface="Times New Roman" pitchFamily="18" charset="0"/>
              </a:rPr>
              <a:t> and the string to the left of it.</a:t>
            </a:r>
          </a:p>
          <a:p>
            <a:pPr>
              <a:buFontTx/>
              <a:buNone/>
            </a:pPr>
            <a:endParaRPr lang="en-US" altLang="zh-TW" sz="2800">
              <a:latin typeface="Times New Roman" pitchFamily="18" charset="0"/>
            </a:endParaRPr>
          </a:p>
        </p:txBody>
      </p:sp>
      <p:graphicFrame>
        <p:nvGraphicFramePr>
          <p:cNvPr id="471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" y="3429000"/>
          <a:ext cx="7770813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5458587" imgH="1729740" progId="Visio.Drawing.11">
                  <p:embed/>
                </p:oleObj>
              </mc:Choice>
              <mc:Fallback>
                <p:oleObj name="Visio" r:id="rId3" imgW="5458587" imgH="17297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7770813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38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投影片編號版面配置區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C45FF-65D6-4582-8882-D7AF826352F7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  <a:noFill/>
          <a:ln/>
        </p:spPr>
        <p:txBody>
          <a:bodyPr/>
          <a:lstStyle/>
          <a:p>
            <a:r>
              <a:rPr lang="en-US" altLang="zh-TW" b="1">
                <a:latin typeface="Times New Roman" pitchFamily="18" charset="0"/>
              </a:rPr>
              <a:t>Good Suffix Rule 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836613"/>
            <a:ext cx="8640763" cy="2305050"/>
          </a:xfrm>
        </p:spPr>
        <p:txBody>
          <a:bodyPr/>
          <a:lstStyle/>
          <a:p>
            <a:pPr marL="266700" indent="-266700"/>
            <a:r>
              <a:rPr lang="en-US" altLang="zh-TW" sz="2400">
                <a:latin typeface="Times New Roman" pitchFamily="18" charset="0"/>
              </a:rPr>
              <a:t>If a mismatch occurs in </a:t>
            </a:r>
            <a:r>
              <a:rPr lang="en-US" altLang="zh-TW" sz="2400" i="1">
                <a:latin typeface="Times New Roman" pitchFamily="18" charset="0"/>
              </a:rPr>
              <a:t>T</a:t>
            </a:r>
            <a:r>
              <a:rPr lang="en-US" altLang="zh-TW" sz="2400" i="1" baseline="-25000">
                <a:latin typeface="Times New Roman" pitchFamily="18" charset="0"/>
              </a:rPr>
              <a:t>s+j-1</a:t>
            </a:r>
            <a:r>
              <a:rPr lang="en-US" altLang="zh-TW" sz="2400">
                <a:latin typeface="Times New Roman" pitchFamily="18" charset="0"/>
              </a:rPr>
              <a:t>, we match </a:t>
            </a:r>
            <a:r>
              <a:rPr lang="en-US" altLang="zh-TW" sz="2400" i="1">
                <a:latin typeface="Times New Roman" pitchFamily="18" charset="0"/>
              </a:rPr>
              <a:t>T</a:t>
            </a:r>
            <a:r>
              <a:rPr lang="en-US" altLang="zh-TW" sz="2400" i="1" baseline="-25000">
                <a:latin typeface="Times New Roman" pitchFamily="18" charset="0"/>
              </a:rPr>
              <a:t>s+j-1</a:t>
            </a:r>
            <a:r>
              <a:rPr lang="en-US" altLang="zh-TW" sz="2400">
                <a:latin typeface="Times New Roman" pitchFamily="18" charset="0"/>
              </a:rPr>
              <a:t> with </a:t>
            </a:r>
            <a:r>
              <a:rPr lang="en-US" altLang="zh-TW" sz="2400" i="1">
                <a:latin typeface="Times New Roman" pitchFamily="18" charset="0"/>
              </a:rPr>
              <a:t>P</a:t>
            </a:r>
            <a:r>
              <a:rPr lang="en-US" altLang="zh-TW" sz="2400" i="1" baseline="-25000">
                <a:latin typeface="Times New Roman" pitchFamily="18" charset="0"/>
              </a:rPr>
              <a:t>j’-m+j</a:t>
            </a:r>
            <a:r>
              <a:rPr lang="en-US" altLang="zh-TW" sz="2400" i="1">
                <a:latin typeface="Times New Roman" pitchFamily="18" charset="0"/>
              </a:rPr>
              <a:t> </a:t>
            </a:r>
            <a:r>
              <a:rPr lang="en-US" altLang="zh-TW" sz="2400">
                <a:latin typeface="Times New Roman" pitchFamily="18" charset="0"/>
              </a:rPr>
              <a:t>, where </a:t>
            </a:r>
            <a:r>
              <a:rPr lang="en-US" altLang="zh-TW" sz="2400" i="1">
                <a:latin typeface="Times New Roman" pitchFamily="18" charset="0"/>
              </a:rPr>
              <a:t>j’ </a:t>
            </a:r>
            <a:r>
              <a:rPr lang="en-US" altLang="zh-TW" sz="2400">
                <a:latin typeface="Times New Roman" pitchFamily="18" charset="0"/>
              </a:rPr>
              <a:t>(</a:t>
            </a:r>
            <a:r>
              <a:rPr lang="en-US" altLang="zh-TW" sz="2400" i="1">
                <a:latin typeface="Times New Roman" pitchFamily="18" charset="0"/>
              </a:rPr>
              <a:t>m-j+</a:t>
            </a:r>
            <a:r>
              <a:rPr lang="en-US" altLang="zh-TW" sz="2400">
                <a:latin typeface="Times New Roman" pitchFamily="18" charset="0"/>
              </a:rPr>
              <a:t>1≦  </a:t>
            </a:r>
            <a:r>
              <a:rPr lang="en-US" altLang="zh-TW" sz="2400" i="1">
                <a:latin typeface="Times New Roman" pitchFamily="18" charset="0"/>
              </a:rPr>
              <a:t>j’ </a:t>
            </a:r>
            <a:r>
              <a:rPr lang="en-US" altLang="zh-TW" sz="2400">
                <a:latin typeface="Times New Roman" pitchFamily="18" charset="0"/>
              </a:rPr>
              <a:t>&lt; </a:t>
            </a:r>
            <a:r>
              <a:rPr lang="en-US" altLang="zh-TW" sz="2400" i="1">
                <a:latin typeface="Times New Roman" pitchFamily="18" charset="0"/>
              </a:rPr>
              <a:t>m</a:t>
            </a:r>
            <a:r>
              <a:rPr lang="en-US" altLang="zh-TW" sz="2400">
                <a:latin typeface="Times New Roman" pitchFamily="18" charset="0"/>
              </a:rPr>
              <a:t>) is the </a:t>
            </a:r>
            <a:r>
              <a:rPr lang="en-US" altLang="zh-TW" sz="2400" b="1">
                <a:latin typeface="Times New Roman" pitchFamily="18" charset="0"/>
              </a:rPr>
              <a:t>largest position</a:t>
            </a:r>
            <a:r>
              <a:rPr lang="en-US" altLang="zh-TW" sz="2400">
                <a:latin typeface="Times New Roman" pitchFamily="18" charset="0"/>
              </a:rPr>
              <a:t> such that  </a:t>
            </a:r>
          </a:p>
          <a:p>
            <a:pPr marL="266700" indent="-266700">
              <a:buFontTx/>
              <a:buNone/>
            </a:pPr>
            <a:r>
              <a:rPr lang="en-US" altLang="zh-TW" sz="2400">
                <a:solidFill>
                  <a:srgbClr val="0000FF"/>
                </a:solidFill>
                <a:latin typeface="Times New Roman" pitchFamily="18" charset="0"/>
              </a:rPr>
              <a:t>		(1) </a:t>
            </a:r>
            <a:r>
              <a:rPr lang="en-US" altLang="zh-TW" sz="2400" b="1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j+1,m</a:t>
            </a:r>
            <a:r>
              <a:rPr lang="en-US" altLang="zh-TW" sz="2400" b="1">
                <a:solidFill>
                  <a:srgbClr val="0000FF"/>
                </a:solidFill>
                <a:latin typeface="Times New Roman" pitchFamily="18" charset="0"/>
              </a:rPr>
              <a:t> is a suffix of </a:t>
            </a:r>
            <a:r>
              <a:rPr lang="en-US" altLang="zh-TW" sz="2400" b="1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1,j’</a:t>
            </a:r>
            <a:r>
              <a:rPr lang="en-US" altLang="zh-TW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266700" indent="-266700">
              <a:buFontTx/>
              <a:buNone/>
            </a:pPr>
            <a:r>
              <a:rPr lang="en-US" altLang="zh-TW" sz="2400">
                <a:solidFill>
                  <a:srgbClr val="0000FF"/>
                </a:solidFill>
                <a:latin typeface="Times New Roman" pitchFamily="18" charset="0"/>
              </a:rPr>
              <a:t>		(2) </a:t>
            </a:r>
            <a:r>
              <a:rPr lang="en-US" altLang="zh-TW" sz="2400" b="1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j’-</a:t>
            </a:r>
            <a:r>
              <a:rPr lang="en-US" altLang="zh-TW" sz="2400" b="1" baseline="-2500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m-j</a:t>
            </a:r>
            <a:r>
              <a:rPr lang="en-US" altLang="zh-TW" sz="2400" b="1" baseline="-2500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altLang="zh-TW" sz="2400" b="1">
                <a:solidFill>
                  <a:srgbClr val="0000FF"/>
                </a:solidFill>
                <a:latin typeface="Times New Roman" pitchFamily="18" charset="0"/>
              </a:rPr>
              <a:t> ≠</a:t>
            </a:r>
            <a:r>
              <a:rPr lang="en-US" altLang="zh-TW" sz="2400" b="1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j</a:t>
            </a:r>
            <a:r>
              <a:rPr lang="en-US" altLang="zh-TW" sz="2400" b="1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altLang="zh-TW" sz="2400" i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altLang="zh-TW" sz="2400">
              <a:solidFill>
                <a:srgbClr val="0000FF"/>
              </a:solidFill>
              <a:latin typeface="Times New Roman" pitchFamily="18" charset="0"/>
            </a:endParaRPr>
          </a:p>
          <a:p>
            <a:pPr marL="266700" indent="-266700"/>
            <a:r>
              <a:rPr lang="en-US" altLang="zh-TW" sz="2400">
                <a:latin typeface="Times New Roman" pitchFamily="18" charset="0"/>
              </a:rPr>
              <a:t>We can move the window at least (</a:t>
            </a:r>
            <a:r>
              <a:rPr lang="en-US" altLang="zh-TW" sz="2400" i="1">
                <a:latin typeface="Times New Roman" pitchFamily="18" charset="0"/>
              </a:rPr>
              <a:t>m</a:t>
            </a:r>
            <a:r>
              <a:rPr lang="en-US" altLang="zh-TW" sz="2400">
                <a:latin typeface="Times New Roman" pitchFamily="18" charset="0"/>
              </a:rPr>
              <a:t>-</a:t>
            </a:r>
            <a:r>
              <a:rPr lang="en-US" altLang="zh-TW" sz="2400" i="1">
                <a:latin typeface="Times New Roman" pitchFamily="18" charset="0"/>
              </a:rPr>
              <a:t>j’</a:t>
            </a:r>
            <a:r>
              <a:rPr lang="en-US" altLang="zh-TW" sz="2400">
                <a:latin typeface="Times New Roman" pitchFamily="18" charset="0"/>
              </a:rPr>
              <a:t>) position(s).</a:t>
            </a:r>
            <a:endParaRPr lang="en-US" altLang="zh-TW" sz="2400" i="1">
              <a:latin typeface="Times New Roman" pitchFamily="18" charset="0"/>
            </a:endParaRP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sz="quarter" idx="2"/>
          </p:nvPr>
        </p:nvGraphicFramePr>
        <p:xfrm>
          <a:off x="3403600" y="5143500"/>
          <a:ext cx="4321175" cy="457200"/>
        </p:xfrm>
        <a:graphic>
          <a:graphicData uri="http://schemas.openxmlformats.org/drawingml/2006/table">
            <a:tbl>
              <a:tblPr/>
              <a:tblGrid>
                <a:gridCol w="392113"/>
                <a:gridCol w="393700"/>
                <a:gridCol w="393700"/>
                <a:gridCol w="1179512"/>
                <a:gridCol w="392113"/>
                <a:gridCol w="390525"/>
                <a:gridCol w="1179512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88" name="Group 24"/>
          <p:cNvGraphicFramePr>
            <a:graphicFrameLocks noGrp="1"/>
          </p:cNvGraphicFramePr>
          <p:nvPr/>
        </p:nvGraphicFramePr>
        <p:xfrm>
          <a:off x="322263" y="3487738"/>
          <a:ext cx="8137525" cy="457200"/>
        </p:xfrm>
        <a:graphic>
          <a:graphicData uri="http://schemas.openxmlformats.org/drawingml/2006/table">
            <a:tbl>
              <a:tblPr/>
              <a:tblGrid>
                <a:gridCol w="358775"/>
                <a:gridCol w="1168400"/>
                <a:gridCol w="2330450"/>
                <a:gridCol w="390525"/>
                <a:gridCol w="1165225"/>
                <a:gridCol w="272415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1892300" y="5507038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11307" name="Group 43"/>
          <p:cNvGraphicFramePr>
            <a:graphicFrameLocks noGrp="1"/>
          </p:cNvGraphicFramePr>
          <p:nvPr>
            <p:ph sz="quarter" idx="3"/>
          </p:nvPr>
        </p:nvGraphicFramePr>
        <p:xfrm>
          <a:off x="1454150" y="4076700"/>
          <a:ext cx="4270375" cy="465138"/>
        </p:xfrm>
        <a:graphic>
          <a:graphicData uri="http://schemas.openxmlformats.org/drawingml/2006/table">
            <a:tbl>
              <a:tblPr/>
              <a:tblGrid>
                <a:gridCol w="387350"/>
                <a:gridCol w="390525"/>
                <a:gridCol w="387350"/>
                <a:gridCol w="1166813"/>
                <a:gridCol w="387350"/>
                <a:gridCol w="385762"/>
                <a:gridCol w="1165225"/>
              </a:tblGrid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327" name="Text Box 63"/>
          <p:cNvSpPr txBox="1">
            <a:spLocks noChangeArrowheads="1"/>
          </p:cNvSpPr>
          <p:nvPr/>
        </p:nvSpPr>
        <p:spPr bwMode="auto">
          <a:xfrm>
            <a:off x="1835150" y="3068638"/>
            <a:ext cx="28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/>
              <a:t>s</a:t>
            </a:r>
          </a:p>
        </p:txBody>
      </p:sp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2268538" y="5089525"/>
            <a:ext cx="863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200" b="1"/>
              <a:t>Shift</a:t>
            </a:r>
          </a:p>
        </p:txBody>
      </p:sp>
      <p:sp>
        <p:nvSpPr>
          <p:cNvPr id="11329" name="Text Box 65"/>
          <p:cNvSpPr txBox="1">
            <a:spLocks noChangeArrowheads="1"/>
          </p:cNvSpPr>
          <p:nvPr/>
        </p:nvSpPr>
        <p:spPr bwMode="auto">
          <a:xfrm>
            <a:off x="3995738" y="3068638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i="1"/>
              <a:t>s+j-1</a:t>
            </a:r>
          </a:p>
        </p:txBody>
      </p:sp>
      <p:grpSp>
        <p:nvGrpSpPr>
          <p:cNvPr id="11330" name="Group 66"/>
          <p:cNvGrpSpPr>
            <a:grpSpLocks/>
          </p:cNvGrpSpPr>
          <p:nvPr/>
        </p:nvGrpSpPr>
        <p:grpSpPr bwMode="auto">
          <a:xfrm>
            <a:off x="1835150" y="4521200"/>
            <a:ext cx="3910013" cy="457200"/>
            <a:chOff x="1156" y="2976"/>
            <a:chExt cx="2495" cy="288"/>
          </a:xfrm>
        </p:grpSpPr>
        <p:sp>
          <p:nvSpPr>
            <p:cNvPr id="11331" name="Text Box 67"/>
            <p:cNvSpPr txBox="1">
              <a:spLocks noChangeArrowheads="1"/>
            </p:cNvSpPr>
            <p:nvPr/>
          </p:nvSpPr>
          <p:spPr bwMode="auto">
            <a:xfrm>
              <a:off x="2653" y="2976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</a:t>
              </a:r>
            </a:p>
          </p:txBody>
        </p:sp>
        <p:sp>
          <p:nvSpPr>
            <p:cNvPr id="11332" name="Text Box 68"/>
            <p:cNvSpPr txBox="1">
              <a:spLocks noChangeArrowheads="1"/>
            </p:cNvSpPr>
            <p:nvPr/>
          </p:nvSpPr>
          <p:spPr bwMode="auto">
            <a:xfrm>
              <a:off x="2199" y="297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j’</a:t>
              </a:r>
            </a:p>
          </p:txBody>
        </p:sp>
        <p:sp>
          <p:nvSpPr>
            <p:cNvPr id="11333" name="Text Box 69"/>
            <p:cNvSpPr txBox="1">
              <a:spLocks noChangeArrowheads="1"/>
            </p:cNvSpPr>
            <p:nvPr/>
          </p:nvSpPr>
          <p:spPr bwMode="auto">
            <a:xfrm>
              <a:off x="3424" y="297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m</a:t>
              </a:r>
            </a:p>
          </p:txBody>
        </p:sp>
        <p:sp>
          <p:nvSpPr>
            <p:cNvPr id="11334" name="Text Box 70"/>
            <p:cNvSpPr txBox="1">
              <a:spLocks noChangeArrowheads="1"/>
            </p:cNvSpPr>
            <p:nvPr/>
          </p:nvSpPr>
          <p:spPr bwMode="auto">
            <a:xfrm>
              <a:off x="1156" y="297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/>
                <a:t>1</a:t>
              </a:r>
            </a:p>
          </p:txBody>
        </p:sp>
        <p:sp>
          <p:nvSpPr>
            <p:cNvPr id="11335" name="Text Box 71"/>
            <p:cNvSpPr txBox="1">
              <a:spLocks noChangeArrowheads="1"/>
            </p:cNvSpPr>
            <p:nvPr/>
          </p:nvSpPr>
          <p:spPr bwMode="auto">
            <a:xfrm>
              <a:off x="1292" y="2976"/>
              <a:ext cx="6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j’-m+j</a:t>
              </a:r>
            </a:p>
          </p:txBody>
        </p:sp>
      </p:grpSp>
      <p:grpSp>
        <p:nvGrpSpPr>
          <p:cNvPr id="11336" name="Group 72"/>
          <p:cNvGrpSpPr>
            <a:grpSpLocks/>
          </p:cNvGrpSpPr>
          <p:nvPr/>
        </p:nvGrpSpPr>
        <p:grpSpPr bwMode="auto">
          <a:xfrm>
            <a:off x="3779838" y="5635625"/>
            <a:ext cx="3960812" cy="457200"/>
            <a:chOff x="1156" y="2976"/>
            <a:chExt cx="2495" cy="288"/>
          </a:xfrm>
        </p:grpSpPr>
        <p:sp>
          <p:nvSpPr>
            <p:cNvPr id="11337" name="Text Box 73"/>
            <p:cNvSpPr txBox="1">
              <a:spLocks noChangeArrowheads="1"/>
            </p:cNvSpPr>
            <p:nvPr/>
          </p:nvSpPr>
          <p:spPr bwMode="auto">
            <a:xfrm>
              <a:off x="2653" y="2976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</a:t>
              </a:r>
            </a:p>
          </p:txBody>
        </p:sp>
        <p:sp>
          <p:nvSpPr>
            <p:cNvPr id="11338" name="Text Box 74"/>
            <p:cNvSpPr txBox="1">
              <a:spLocks noChangeArrowheads="1"/>
            </p:cNvSpPr>
            <p:nvPr/>
          </p:nvSpPr>
          <p:spPr bwMode="auto">
            <a:xfrm>
              <a:off x="2199" y="297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j’</a:t>
              </a:r>
            </a:p>
          </p:txBody>
        </p:sp>
        <p:sp>
          <p:nvSpPr>
            <p:cNvPr id="11339" name="Text Box 75"/>
            <p:cNvSpPr txBox="1">
              <a:spLocks noChangeArrowheads="1"/>
            </p:cNvSpPr>
            <p:nvPr/>
          </p:nvSpPr>
          <p:spPr bwMode="auto">
            <a:xfrm>
              <a:off x="3424" y="297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m</a:t>
              </a:r>
            </a:p>
          </p:txBody>
        </p:sp>
        <p:sp>
          <p:nvSpPr>
            <p:cNvPr id="11340" name="Text Box 76"/>
            <p:cNvSpPr txBox="1">
              <a:spLocks noChangeArrowheads="1"/>
            </p:cNvSpPr>
            <p:nvPr/>
          </p:nvSpPr>
          <p:spPr bwMode="auto">
            <a:xfrm>
              <a:off x="1156" y="297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/>
                <a:t>1</a:t>
              </a:r>
            </a:p>
          </p:txBody>
        </p:sp>
        <p:sp>
          <p:nvSpPr>
            <p:cNvPr id="11341" name="Text Box 77"/>
            <p:cNvSpPr txBox="1">
              <a:spLocks noChangeArrowheads="1"/>
            </p:cNvSpPr>
            <p:nvPr/>
          </p:nvSpPr>
          <p:spPr bwMode="auto">
            <a:xfrm>
              <a:off x="1292" y="2976"/>
              <a:ext cx="6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i="1"/>
                <a:t>j’-m+j</a:t>
              </a:r>
            </a:p>
          </p:txBody>
        </p:sp>
      </p:grpSp>
      <p:sp>
        <p:nvSpPr>
          <p:cNvPr id="11342" name="AutoShape 78"/>
          <p:cNvSpPr>
            <a:spLocks noChangeArrowheads="1"/>
          </p:cNvSpPr>
          <p:nvPr/>
        </p:nvSpPr>
        <p:spPr bwMode="auto">
          <a:xfrm>
            <a:off x="4356100" y="6165850"/>
            <a:ext cx="865188" cy="358775"/>
          </a:xfrm>
          <a:prstGeom prst="wedgeRoundRectCallout">
            <a:avLst>
              <a:gd name="adj1" fmla="val -41009"/>
              <a:gd name="adj2" fmla="val -82745"/>
              <a:gd name="adj3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zh-TW" sz="2000"/>
              <a:t>z≠y</a:t>
            </a:r>
          </a:p>
        </p:txBody>
      </p:sp>
      <p:sp>
        <p:nvSpPr>
          <p:cNvPr id="11343" name="Line 79"/>
          <p:cNvSpPr>
            <a:spLocks noChangeShapeType="1"/>
          </p:cNvSpPr>
          <p:nvPr/>
        </p:nvSpPr>
        <p:spPr bwMode="auto">
          <a:xfrm>
            <a:off x="3779838" y="4724400"/>
            <a:ext cx="792162" cy="3603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4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184-4815-4080-8F96-8405C688D8F8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686800" cy="1143000"/>
          </a:xfrm>
        </p:spPr>
        <p:txBody>
          <a:bodyPr/>
          <a:lstStyle/>
          <a:p>
            <a:r>
              <a:rPr lang="en-US" altLang="zh-TW" sz="4000" b="1">
                <a:latin typeface="Times New Roman" pitchFamily="18" charset="0"/>
              </a:rPr>
              <a:t>Rule 2:  The Substring Matching Rule</a:t>
            </a:r>
            <a:r>
              <a:rPr lang="en-US" altLang="zh-TW" sz="4000">
                <a:latin typeface="Times New Roman" pitchFamily="18" charset="0"/>
              </a:rPr>
              <a:t>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r>
              <a:rPr lang="en-US" altLang="zh-TW" sz="2800">
                <a:latin typeface="Times New Roman" pitchFamily="18" charset="0"/>
              </a:rPr>
              <a:t>For any substring </a:t>
            </a:r>
            <a:r>
              <a:rPr lang="en-US" altLang="zh-TW" sz="2800" i="1">
                <a:latin typeface="Times New Roman" pitchFamily="18" charset="0"/>
              </a:rPr>
              <a:t>u</a:t>
            </a:r>
            <a:r>
              <a:rPr lang="en-US" altLang="zh-TW" sz="2800">
                <a:latin typeface="Times New Roman" pitchFamily="18" charset="0"/>
              </a:rPr>
              <a:t> in T, find a nearest </a:t>
            </a:r>
            <a:r>
              <a:rPr lang="en-US" altLang="zh-TW" sz="2800" i="1">
                <a:latin typeface="Times New Roman" pitchFamily="18" charset="0"/>
              </a:rPr>
              <a:t>u</a:t>
            </a:r>
            <a:r>
              <a:rPr lang="en-US" altLang="zh-TW" sz="2800">
                <a:latin typeface="Times New Roman" pitchFamily="18" charset="0"/>
              </a:rPr>
              <a:t> in P which is to the left of it.  If such a </a:t>
            </a:r>
            <a:r>
              <a:rPr lang="en-US" altLang="zh-TW" sz="2800" i="1">
                <a:latin typeface="Times New Roman" pitchFamily="18" charset="0"/>
              </a:rPr>
              <a:t>u</a:t>
            </a:r>
            <a:r>
              <a:rPr lang="en-US" altLang="zh-TW" sz="2800">
                <a:latin typeface="Times New Roman" pitchFamily="18" charset="0"/>
              </a:rPr>
              <a:t> in P exists, move P; otherwise, we may define a new partial window.</a:t>
            </a:r>
          </a:p>
          <a:p>
            <a:endParaRPr lang="en-US" altLang="zh-TW" sz="2800">
              <a:latin typeface="Times New Roman" pitchFamily="18" charset="0"/>
            </a:endParaRPr>
          </a:p>
          <a:p>
            <a:endParaRPr lang="en-US" altLang="zh-TW" sz="2800">
              <a:latin typeface="Times New Roman" pitchFamily="18" charset="0"/>
            </a:endParaRPr>
          </a:p>
          <a:p>
            <a:endParaRPr lang="en-US" altLang="zh-TW" sz="2800">
              <a:latin typeface="Times New Roman" pitchFamily="18" charset="0"/>
            </a:endParaRPr>
          </a:p>
        </p:txBody>
      </p:sp>
      <p:graphicFrame>
        <p:nvGraphicFramePr>
          <p:cNvPr id="12288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76375" y="3389313"/>
          <a:ext cx="6480175" cy="317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3" imgW="5150358" imgH="2519172" progId="Visio.Drawing.11">
                  <p:embed/>
                </p:oleObj>
              </mc:Choice>
              <mc:Fallback>
                <p:oleObj name="Visio" r:id="rId3" imgW="5150358" imgH="25191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389313"/>
                        <a:ext cx="6480175" cy="317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347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投影片編號版面配置區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85A4B-48CA-4002-8864-9393678C5CDE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647701"/>
          </a:xfrm>
        </p:spPr>
        <p:txBody>
          <a:bodyPr/>
          <a:lstStyle/>
          <a:p>
            <a:r>
              <a:rPr lang="en-US" altLang="zh-TW" sz="3600" b="1">
                <a:latin typeface="Times New Roman" pitchFamily="18" charset="0"/>
              </a:rPr>
              <a:t>Good Suffix Rule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28775"/>
            <a:ext cx="7859712" cy="1584325"/>
          </a:xfrm>
        </p:spPr>
        <p:txBody>
          <a:bodyPr/>
          <a:lstStyle/>
          <a:p>
            <a:pPr marL="266700" indent="-266700"/>
            <a:r>
              <a:rPr lang="en-US" altLang="zh-TW" sz="2400">
                <a:latin typeface="Times New Roman" pitchFamily="18" charset="0"/>
              </a:rPr>
              <a:t>If a mismatch occurs in </a:t>
            </a:r>
            <a:r>
              <a:rPr lang="en-US" altLang="zh-TW" sz="2400" i="1">
                <a:latin typeface="Times New Roman" pitchFamily="18" charset="0"/>
              </a:rPr>
              <a:t>T</a:t>
            </a:r>
            <a:r>
              <a:rPr lang="en-US" altLang="zh-TW" sz="2400" i="1" baseline="-25000">
                <a:latin typeface="Times New Roman" pitchFamily="18" charset="0"/>
              </a:rPr>
              <a:t>s+j-</a:t>
            </a:r>
            <a:r>
              <a:rPr lang="en-US" altLang="zh-TW" sz="2400" baseline="-25000">
                <a:latin typeface="Times New Roman" pitchFamily="18" charset="0"/>
              </a:rPr>
              <a:t>1</a:t>
            </a:r>
            <a:r>
              <a:rPr lang="en-US" altLang="zh-TW" sz="2400">
                <a:latin typeface="Times New Roman" pitchFamily="18" charset="0"/>
              </a:rPr>
              <a:t>, we match </a:t>
            </a:r>
            <a:r>
              <a:rPr lang="en-US" altLang="zh-TW" sz="2400" i="1">
                <a:latin typeface="Times New Roman" pitchFamily="18" charset="0"/>
              </a:rPr>
              <a:t>T</a:t>
            </a:r>
            <a:r>
              <a:rPr lang="en-US" altLang="zh-TW" sz="2400" i="1" baseline="-25000">
                <a:latin typeface="Times New Roman" pitchFamily="18" charset="0"/>
              </a:rPr>
              <a:t>s+m-j’</a:t>
            </a:r>
            <a:r>
              <a:rPr lang="en-US" altLang="zh-TW" sz="2400">
                <a:latin typeface="Times New Roman" pitchFamily="18" charset="0"/>
              </a:rPr>
              <a:t> with </a:t>
            </a:r>
            <a:r>
              <a:rPr lang="en-US" altLang="zh-TW" sz="2400" i="1">
                <a:latin typeface="Times New Roman" pitchFamily="18" charset="0"/>
              </a:rPr>
              <a:t>P</a:t>
            </a:r>
            <a:r>
              <a:rPr lang="en-US" altLang="zh-TW" sz="2400" baseline="-25000">
                <a:latin typeface="Times New Roman" pitchFamily="18" charset="0"/>
              </a:rPr>
              <a:t>1</a:t>
            </a:r>
            <a:r>
              <a:rPr lang="en-US" altLang="zh-TW" sz="2400">
                <a:latin typeface="Times New Roman" pitchFamily="18" charset="0"/>
              </a:rPr>
              <a:t>, where </a:t>
            </a:r>
            <a:r>
              <a:rPr lang="en-US" altLang="zh-TW" sz="2400" i="1">
                <a:latin typeface="Times New Roman" pitchFamily="18" charset="0"/>
              </a:rPr>
              <a:t>j’ </a:t>
            </a:r>
            <a:r>
              <a:rPr lang="en-US" altLang="zh-TW" sz="2400">
                <a:latin typeface="Times New Roman" pitchFamily="18" charset="0"/>
              </a:rPr>
              <a:t>(1</a:t>
            </a:r>
            <a:r>
              <a:rPr lang="en-US" altLang="zh-TW" sz="2400"/>
              <a:t>≦ </a:t>
            </a:r>
            <a:r>
              <a:rPr lang="en-US" altLang="zh-TW" sz="2400" i="1">
                <a:latin typeface="Times New Roman" pitchFamily="18" charset="0"/>
              </a:rPr>
              <a:t>j’</a:t>
            </a:r>
            <a:r>
              <a:rPr lang="en-US" altLang="zh-TW" sz="2400">
                <a:latin typeface="Times New Roman" pitchFamily="18" charset="0"/>
              </a:rPr>
              <a:t> </a:t>
            </a:r>
            <a:r>
              <a:rPr lang="en-US" altLang="zh-TW" sz="2400"/>
              <a:t>≦</a:t>
            </a:r>
            <a:r>
              <a:rPr lang="en-US" altLang="zh-TW" sz="2400">
                <a:latin typeface="Times New Roman" pitchFamily="18" charset="0"/>
              </a:rPr>
              <a:t> </a:t>
            </a:r>
            <a:r>
              <a:rPr lang="en-US" altLang="zh-TW" sz="2400" i="1">
                <a:latin typeface="Times New Roman" pitchFamily="18" charset="0"/>
              </a:rPr>
              <a:t>m</a:t>
            </a:r>
            <a:r>
              <a:rPr lang="en-US" altLang="zh-TW" sz="2400">
                <a:latin typeface="Times New Roman" pitchFamily="18" charset="0"/>
              </a:rPr>
              <a:t>-</a:t>
            </a:r>
            <a:r>
              <a:rPr lang="en-US" altLang="zh-TW" sz="2400" i="1">
                <a:latin typeface="Times New Roman" pitchFamily="18" charset="0"/>
              </a:rPr>
              <a:t>j</a:t>
            </a:r>
            <a:r>
              <a:rPr lang="en-US" altLang="zh-TW" sz="2400">
                <a:latin typeface="Times New Roman" pitchFamily="18" charset="0"/>
              </a:rPr>
              <a:t>) is </a:t>
            </a:r>
            <a:r>
              <a:rPr lang="en-US" altLang="zh-TW" sz="2400" b="1">
                <a:latin typeface="Times New Roman" pitchFamily="18" charset="0"/>
              </a:rPr>
              <a:t>the largest position</a:t>
            </a:r>
            <a:r>
              <a:rPr lang="en-US" altLang="zh-TW" sz="2400">
                <a:latin typeface="Times New Roman" pitchFamily="18" charset="0"/>
              </a:rPr>
              <a:t> such that </a:t>
            </a:r>
          </a:p>
          <a:p>
            <a:pPr marL="266700" indent="-266700">
              <a:buFontTx/>
              <a:buNone/>
            </a:pPr>
            <a:r>
              <a:rPr lang="en-US" altLang="zh-TW" sz="2400" b="1" i="1">
                <a:latin typeface="Times New Roman" pitchFamily="18" charset="0"/>
              </a:rPr>
              <a:t>		</a:t>
            </a:r>
            <a:r>
              <a:rPr lang="en-US" altLang="zh-TW" sz="2400" b="1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1,j’</a:t>
            </a:r>
            <a:r>
              <a:rPr lang="en-US" altLang="zh-TW" sz="2400" b="1">
                <a:solidFill>
                  <a:srgbClr val="0000FF"/>
                </a:solidFill>
                <a:latin typeface="Times New Roman" pitchFamily="18" charset="0"/>
              </a:rPr>
              <a:t>  is a suffix of  </a:t>
            </a:r>
            <a:r>
              <a:rPr lang="en-US" altLang="zh-TW" sz="2400" b="1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zh-TW" sz="2400" b="1" i="1" baseline="-25000">
                <a:solidFill>
                  <a:srgbClr val="0000FF"/>
                </a:solidFill>
                <a:latin typeface="Times New Roman" pitchFamily="18" charset="0"/>
              </a:rPr>
              <a:t>j+1,m</a:t>
            </a:r>
            <a:r>
              <a:rPr lang="en-US" altLang="zh-TW" sz="2400" b="1">
                <a:solidFill>
                  <a:srgbClr val="0000FF"/>
                </a:solidFill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15364" name="Group 4"/>
          <p:cNvGraphicFramePr>
            <a:graphicFrameLocks noGrp="1"/>
          </p:cNvGraphicFramePr>
          <p:nvPr/>
        </p:nvGraphicFramePr>
        <p:xfrm>
          <a:off x="468313" y="3200400"/>
          <a:ext cx="8137525" cy="457200"/>
        </p:xfrm>
        <a:graphic>
          <a:graphicData uri="http://schemas.openxmlformats.org/drawingml/2006/table">
            <a:tbl>
              <a:tblPr/>
              <a:tblGrid>
                <a:gridCol w="358775"/>
                <a:gridCol w="1584325"/>
                <a:gridCol w="1914525"/>
                <a:gridCol w="390525"/>
                <a:gridCol w="1165225"/>
                <a:gridCol w="272415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2411413" y="5732463"/>
            <a:ext cx="2376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15383" name="Group 23"/>
          <p:cNvGraphicFramePr>
            <a:graphicFrameLocks noGrp="1"/>
          </p:cNvGraphicFramePr>
          <p:nvPr/>
        </p:nvGraphicFramePr>
        <p:xfrm>
          <a:off x="2005013" y="4221163"/>
          <a:ext cx="3862387" cy="457200"/>
        </p:xfrm>
        <a:graphic>
          <a:graphicData uri="http://schemas.openxmlformats.org/drawingml/2006/table">
            <a:tbl>
              <a:tblPr/>
              <a:tblGrid>
                <a:gridCol w="385762"/>
                <a:gridCol w="771525"/>
                <a:gridCol w="1160463"/>
                <a:gridCol w="384175"/>
                <a:gridCol w="11604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2411413" y="2852738"/>
            <a:ext cx="288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i="1"/>
              <a:t>s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2917825" y="4652963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i="1"/>
              <a:t>j’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4357688" y="4652963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i="1"/>
              <a:t>j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5581650" y="4652963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i="1"/>
              <a:t>m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2339975" y="4652963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/>
              <a:t>1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132138" y="5373688"/>
            <a:ext cx="863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200" b="1"/>
              <a:t>Shift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4140200" y="2852738"/>
            <a:ext cx="792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i="1"/>
              <a:t>s+j-</a:t>
            </a:r>
            <a:r>
              <a:rPr lang="en-US" altLang="zh-TW" sz="2000"/>
              <a:t>1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4857750" y="2887663"/>
            <a:ext cx="1009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 i="1"/>
              <a:t>s+m-j’</a:t>
            </a:r>
          </a:p>
        </p:txBody>
      </p:sp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5003800" y="5876925"/>
            <a:ext cx="3600450" cy="396875"/>
            <a:chOff x="3152" y="3566"/>
            <a:chExt cx="2268" cy="250"/>
          </a:xfrm>
        </p:grpSpPr>
        <p:sp>
          <p:nvSpPr>
            <p:cNvPr id="15410" name="Text Box 50"/>
            <p:cNvSpPr txBox="1">
              <a:spLocks noChangeArrowheads="1"/>
            </p:cNvSpPr>
            <p:nvPr/>
          </p:nvSpPr>
          <p:spPr bwMode="auto">
            <a:xfrm>
              <a:off x="3516" y="3566"/>
              <a:ext cx="2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i="1"/>
                <a:t>j’</a:t>
              </a:r>
            </a:p>
          </p:txBody>
        </p:sp>
        <p:sp>
          <p:nvSpPr>
            <p:cNvPr id="15411" name="Text Box 51"/>
            <p:cNvSpPr txBox="1">
              <a:spLocks noChangeArrowheads="1"/>
            </p:cNvSpPr>
            <p:nvPr/>
          </p:nvSpPr>
          <p:spPr bwMode="auto">
            <a:xfrm>
              <a:off x="4423" y="3566"/>
              <a:ext cx="2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i="1"/>
                <a:t>j</a:t>
              </a:r>
            </a:p>
          </p:txBody>
        </p:sp>
        <p:sp>
          <p:nvSpPr>
            <p:cNvPr id="15412" name="Text Box 52"/>
            <p:cNvSpPr txBox="1">
              <a:spLocks noChangeArrowheads="1"/>
            </p:cNvSpPr>
            <p:nvPr/>
          </p:nvSpPr>
          <p:spPr bwMode="auto">
            <a:xfrm>
              <a:off x="5194" y="3566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i="1"/>
                <a:t>m</a:t>
              </a:r>
            </a:p>
          </p:txBody>
        </p:sp>
        <p:sp>
          <p:nvSpPr>
            <p:cNvPr id="15413" name="Text Box 53"/>
            <p:cNvSpPr txBox="1">
              <a:spLocks noChangeArrowheads="1"/>
            </p:cNvSpPr>
            <p:nvPr/>
          </p:nvSpPr>
          <p:spPr bwMode="auto">
            <a:xfrm>
              <a:off x="3152" y="3566"/>
              <a:ext cx="2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/>
                <a:t>1</a:t>
              </a:r>
            </a:p>
          </p:txBody>
        </p:sp>
      </p:grp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900113" y="6092825"/>
            <a:ext cx="4176712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P.S. : t</a:t>
            </a:r>
            <a:r>
              <a:rPr lang="en-US" altLang="zh-TW" i="1"/>
              <a:t>’</a:t>
            </a:r>
            <a:r>
              <a:rPr lang="en-US" altLang="zh-TW"/>
              <a:t> is suffix of substring t.</a:t>
            </a:r>
          </a:p>
        </p:txBody>
      </p:sp>
      <p:graphicFrame>
        <p:nvGraphicFramePr>
          <p:cNvPr id="15415" name="Group 55"/>
          <p:cNvGraphicFramePr>
            <a:graphicFrameLocks noGrp="1"/>
          </p:cNvGraphicFramePr>
          <p:nvPr>
            <p:ph sz="half" idx="2"/>
          </p:nvPr>
        </p:nvGraphicFramePr>
        <p:xfrm>
          <a:off x="4716463" y="5421313"/>
          <a:ext cx="3887787" cy="457200"/>
        </p:xfrm>
        <a:graphic>
          <a:graphicData uri="http://schemas.openxmlformats.org/drawingml/2006/table">
            <a:tbl>
              <a:tblPr/>
              <a:tblGrid>
                <a:gridCol w="387350"/>
                <a:gridCol w="776287"/>
                <a:gridCol w="1169988"/>
                <a:gridCol w="385762"/>
                <a:gridCol w="116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5076825" y="4581525"/>
            <a:ext cx="792163" cy="4318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t’</a:t>
            </a:r>
          </a:p>
        </p:txBody>
      </p:sp>
      <p:sp>
        <p:nvSpPr>
          <p:cNvPr id="15435" name="Rectangle 75"/>
          <p:cNvSpPr>
            <a:spLocks noChangeArrowheads="1"/>
          </p:cNvSpPr>
          <p:nvPr/>
        </p:nvSpPr>
        <p:spPr bwMode="auto">
          <a:xfrm>
            <a:off x="5076825" y="3573463"/>
            <a:ext cx="792163" cy="4318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t’</a:t>
            </a:r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468313" y="549275"/>
            <a:ext cx="8280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/>
              <a:t>Good Suffix Rule 2 is used only when Good Suffix Rule 1 can not be used. That is, t does not appear in P(1, j).  Thus, t is </a:t>
            </a:r>
            <a:r>
              <a:rPr lang="en-US" altLang="zh-TW" b="1"/>
              <a:t>unique</a:t>
            </a:r>
            <a:r>
              <a:rPr lang="en-US" altLang="zh-TW"/>
              <a:t> in P.</a:t>
            </a:r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 flipV="1">
            <a:off x="2843213" y="4795838"/>
            <a:ext cx="0" cy="4333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 flipV="1">
            <a:off x="5435600" y="5013325"/>
            <a:ext cx="0" cy="215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2843213" y="5229225"/>
            <a:ext cx="25923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2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618</Words>
  <Application>Microsoft Office PowerPoint</Application>
  <PresentationFormat>如螢幕大小 (4:3)</PresentationFormat>
  <Paragraphs>148</Paragraphs>
  <Slides>17</Slides>
  <Notes>4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9" baseType="lpstr">
      <vt:lpstr>Office 佈景主題</vt:lpstr>
      <vt:lpstr>Visio</vt:lpstr>
      <vt:lpstr>Fastest Approach to Exact Pattern Matching</vt:lpstr>
      <vt:lpstr>PowerPoint 簡報</vt:lpstr>
      <vt:lpstr>Bad Character Rule</vt:lpstr>
      <vt:lpstr>Rule 2-1: Character Matching Rule (A Special Version of Rule 2) </vt:lpstr>
      <vt:lpstr>Implication of Rule 2-1</vt:lpstr>
      <vt:lpstr>PowerPoint 簡報</vt:lpstr>
      <vt:lpstr>Good Suffix Rule 1</vt:lpstr>
      <vt:lpstr>Rule 2:  The Substring Matching Rule </vt:lpstr>
      <vt:lpstr>Good Suffix Rule 2</vt:lpstr>
      <vt:lpstr>Rule 3-1:  Unique Substring Rule </vt:lpstr>
      <vt:lpstr>Fastest-Bidirectional Case 1</vt:lpstr>
      <vt:lpstr>FBD Case 2</vt:lpstr>
      <vt:lpstr>FBD Case 3</vt:lpstr>
      <vt:lpstr>FBD Case 4</vt:lpstr>
      <vt:lpstr>PowerPoint 簡報</vt:lpstr>
      <vt:lpstr>RESULTS AND DISCUSSIONS</vt:lpstr>
      <vt:lpstr>RESULTS AND DISCUSSIONS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Fastest Approach to Exact Pattern Matching</dc:title>
  <dc:creator>kim147</dc:creator>
  <cp:lastModifiedBy>kim147</cp:lastModifiedBy>
  <cp:revision>6</cp:revision>
  <dcterms:created xsi:type="dcterms:W3CDTF">2013-03-12T20:19:13Z</dcterms:created>
  <dcterms:modified xsi:type="dcterms:W3CDTF">2013-03-12T22:01:18Z</dcterms:modified>
</cp:coreProperties>
</file>